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64" r:id="rId5"/>
    <p:sldId id="266" r:id="rId6"/>
    <p:sldId id="261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</p:sldIdLst>
  <p:sldSz cx="12192000" cy="6858000"/>
  <p:notesSz cx="6858000" cy="9144000"/>
  <p:defaultTextStyle>
    <a:defPPr>
      <a:defRPr lang="aa-E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355"/>
    <a:srgbClr val="00D3FB"/>
    <a:srgbClr val="00C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110" d="100"/>
          <a:sy n="110" d="100"/>
        </p:scale>
        <p:origin x="59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рыба, скат">
            <a:extLst>
              <a:ext uri="{FF2B5EF4-FFF2-40B4-BE49-F238E27FC236}">
                <a16:creationId xmlns="" xmlns:a16="http://schemas.microsoft.com/office/drawing/2014/main" id="{F14B79F2-DF57-AEBA-9C86-C9092185E6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698C72-6E1D-AB70-8884-FD37105CB1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8436" y="3646036"/>
            <a:ext cx="9744363" cy="1655761"/>
          </a:xfrm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aa-ET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A367A1C-E584-92AD-E683-D911A9B58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75409"/>
            <a:ext cx="9144000" cy="609751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aa-ET" dirty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D94ED5D-9A79-A515-DB65-19C5AE220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C1A26D-993B-5D68-80DA-A7B726EFE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AA0426-ABDB-EE77-EC99-38C48778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121015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8ABE7D-A483-75E1-0AB0-4C3B7BF7B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CFD6A1B-13E6-DBE6-BB5B-AFB201D37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3DAA5F1-0149-C998-30F4-7C491AB59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1E3A4FD-621A-BDC9-330F-7D88A9E64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52C2CE-E00A-BE9B-9928-9EF82270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3075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8CAEEE8-5898-9D2E-B5BE-120DC42AE1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F6CCB5B-593B-A40F-866D-FDAE7F9DB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516D1A6-03E0-650B-CAC4-CEC4FFFD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AF28453-ED22-B794-B739-4CDA89B43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310E8A2-0271-9D2F-920E-8609021F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08644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70B0B3-63D7-FC0B-EB18-51ECFF350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7B05DF3-DD54-4232-DCF4-51A8289FC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D7CD26F-D53E-3383-BFA0-7F6F78C8E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3F6B88C-0291-5931-FC92-E354E275F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BBC31E6-AD5B-0E47-0726-80A8FE6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71959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D6E000-B38A-58DC-297B-EECD57008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66526DC-5A58-3FB1-15FF-78197AFB2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DCD707F-2966-AAB4-0043-AD930301C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9ED0AE6-B8C6-316B-09E2-1ABCD3855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56D7FC7-334C-1F51-E470-4B137883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4127661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0BE773-6C86-C664-66C3-A6EA3F42E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2A59DF9-821F-F1ED-A75F-70EA482621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A4D7414-6515-BEDC-3FB4-3026CA6C1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729BBE6-AAC7-9544-7F5C-CB5B860E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04C989-C533-857A-4E09-63745CC4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D171549-1400-0C81-A8A3-53081419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93211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DD7A14-A69D-1383-9782-4BE29B494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2FAD358-DE55-63E7-815E-607864DC5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626387E-07BB-2EAC-560F-3AE3D65F0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08F51E6-DE9B-1EE8-FC0F-F0BC5D9057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E463D63-1602-115D-DF07-B05B4EC029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D759505-55BC-380D-D041-9DFDC3D04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A10A9AF-8447-02CA-6CAF-291ECEFC1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82443CC-98CE-65C3-E6E6-87CE07DE8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9770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41CCE5-A347-D078-EFFB-4E04506E2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135B32D-58F2-FDD4-222F-C12694850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AF5FE28-A356-6F20-5DB5-DDA7734E4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CEB5A1B-D524-0E02-4933-CF850E2B3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67308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F5A5C6B-C4FA-79D8-7AC2-86B3EC1C8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538CC73-A162-CD87-67E1-36D3FB89A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5A39284-E988-7274-6818-E99CACD87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023658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358405-237A-3268-81E8-A18842328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A15054-2D90-AB45-272A-00727E253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4F88EB1-E04E-E142-A6FB-4E0E60799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549F334-D58A-6355-4ED2-326CE7FD0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E291950-7870-27E3-0419-4FD1663F3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CB5963A-D6AE-B3F0-5722-97CBDA664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3391343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398538-1EBF-8C4B-82AC-E09B3396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EA2893E-07D1-5019-8F7C-157C4F90F2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a-ET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F56E4B0-E990-62A8-10D0-65096469B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FD47E93-93C6-07DF-5245-0732BD88A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B54DDBD-A17F-271C-35C4-3CF94F4F2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a-ET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596E886-6A05-9932-80B3-78F30696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106750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5B70793-823A-79ED-0CC2-597DF3F06A3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286B51E-463B-D269-9F17-88372D83C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927" y="300471"/>
            <a:ext cx="9515764" cy="4569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aa-ET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F4A2CF7-E353-F0FE-289A-105F14709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92F818-8B19-4B62-8871-C4E6F7045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3003D-5283-4DEB-82FE-1EA59A0B00F1}" type="datetimeFigureOut">
              <a:rPr lang="aa-ET" smtClean="0"/>
              <a:t>27/03/2024</a:t>
            </a:fld>
            <a:endParaRPr lang="aa-ET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1C14DC2-4EF1-7A1F-91E2-40C4D71EC1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a-ET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CA5B2B1-ADD0-6287-0CC0-5A498B469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E32BD-3807-46B1-AFAE-EE996E707AAC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57595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a-E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ru.wikipedia.org/wiki/%D0%9D%D0%B8%D1%82%D1%80%D0%BE%D0%B3%D0%B5%D0%BD%D0%B0%D0%B7%D0%B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olar panels and wind turbines in a field&#10;&#10;Description automatically generated">
            <a:extLst>
              <a:ext uri="{FF2B5EF4-FFF2-40B4-BE49-F238E27FC236}">
                <a16:creationId xmlns="" xmlns:a16="http://schemas.microsoft.com/office/drawing/2014/main" id="{C76A582F-B0DA-55DC-D2DE-0D5880D447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577" y="-168011"/>
            <a:ext cx="12661153" cy="70260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40F9F8-8947-70F9-3DD9-6ECB37449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5171" y="3302646"/>
            <a:ext cx="9307628" cy="1346356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+mn-lt"/>
                <a:ea typeface="Calibri" panose="020F0502020204030204" pitchFamily="34" charset="0"/>
              </a:rPr>
              <a:t>С</a:t>
            </a:r>
            <a:r>
              <a:rPr lang="ru-RU" sz="4400" b="1" dirty="0" smtClean="0">
                <a:effectLst/>
                <a:latin typeface="+mn-lt"/>
                <a:ea typeface="Calibri" panose="020F0502020204030204" pitchFamily="34" charset="0"/>
              </a:rPr>
              <a:t>овременные </a:t>
            </a:r>
            <a:r>
              <a:rPr lang="ru-RU" sz="4400" b="1" dirty="0">
                <a:effectLst/>
                <a:latin typeface="+mn-lt"/>
                <a:ea typeface="Calibri" panose="020F0502020204030204" pitchFamily="34" charset="0"/>
              </a:rPr>
              <a:t>биотехнологии </a:t>
            </a:r>
            <a:r>
              <a:rPr lang="ru-RU" sz="4400" b="1" dirty="0" smtClean="0">
                <a:effectLst/>
                <a:latin typeface="+mn-lt"/>
                <a:ea typeface="Calibri" panose="020F0502020204030204" pitchFamily="34" charset="0"/>
              </a:rPr>
              <a:t>в водородной энергетике:</a:t>
            </a:r>
            <a:endParaRPr lang="aa-ET" sz="4400" dirty="0"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9BA521B-B422-49FE-3553-4DD7CFBBE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49003"/>
            <a:ext cx="9144000" cy="1742558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/>
                <a:latin typeface="+mn-lt"/>
                <a:ea typeface="Calibri" panose="020F0502020204030204" pitchFamily="34" charset="0"/>
              </a:rPr>
              <a:t>реалии и </a:t>
            </a:r>
            <a:r>
              <a:rPr lang="ru-RU" sz="3200" b="1" dirty="0" smtClean="0">
                <a:effectLst/>
                <a:latin typeface="+mn-lt"/>
                <a:ea typeface="Calibri" panose="020F0502020204030204" pitchFamily="34" charset="0"/>
              </a:rPr>
              <a:t>перспективы</a:t>
            </a:r>
          </a:p>
          <a:p>
            <a:r>
              <a:rPr lang="ru-RU" sz="3200" dirty="0" smtClean="0"/>
              <a:t>Давыдов В.Ю., Косова С.А., Ёркина Н.В.</a:t>
            </a:r>
            <a:endParaRPr lang="aa-ET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77954" y="163324"/>
            <a:ext cx="6743434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МИНИСТЕРСТВО ОБРАЗОВАНИЯ МОСКОВСКОЙ ОБЛАСТИ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БЮДЖЕТНОЕ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ПРОФЕССИОНАЛЬНОЕ ОБРАЗОВАТЕЛЬНОЕ УЧРЕЖДЕНИЕ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МОСКОВСКОЙ ОБЛАСТИ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«ШАТУРСКИЙ ЭНЕРГЕТИЧЕСКИЙ ТЕХНИКУМ»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(ГБПОУ МО «ШЭТ»)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23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889" y="4683966"/>
            <a:ext cx="9862457" cy="1595535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Иван Николаевич Гоготов в диссертации «Метаболизм водорода у фототрофных микроорганизмов» назвал наиболее перспективными с практической точки зрения пурпурные бактерии и цианобактерии, так как они способны к образованию водорода в результате биологической конверсии солнечной энергии.</a:t>
            </a:r>
            <a:endParaRPr lang="en-US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508EFFCE-8AAD-0979-7B8A-6A2EA6798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4" b="9764"/>
          <a:stretch/>
        </p:blipFill>
        <p:spPr>
          <a:xfrm>
            <a:off x="1654129" y="445538"/>
            <a:ext cx="4838380" cy="2983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05293BF-82BE-EF53-22AF-9C21FEBC8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9" b="9619"/>
          <a:stretch/>
        </p:blipFill>
        <p:spPr>
          <a:xfrm>
            <a:off x="6273754" y="1350413"/>
            <a:ext cx="4838380" cy="2983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8400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508EFFCE-8AAD-0979-7B8A-6A2EA6798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2" b="8892"/>
          <a:stretch/>
        </p:blipFill>
        <p:spPr>
          <a:xfrm>
            <a:off x="1520889" y="445537"/>
            <a:ext cx="4870767" cy="3003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889" y="3667225"/>
            <a:ext cx="5284172" cy="319077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400" dirty="0"/>
              <a:t>Исследователи из Технологического института ITQB NOVA (Португалия) создают «световые бактериальные фабрики» для производства водорода, который можно использовать как топливо. В исследовании, представленном в журнале </a:t>
            </a:r>
            <a:r>
              <a:rPr lang="ru-RU" sz="1400" i="1" dirty="0" err="1"/>
              <a:t>Angewandte</a:t>
            </a:r>
            <a:r>
              <a:rPr lang="ru-RU" sz="1400" i="1" dirty="0"/>
              <a:t> </a:t>
            </a:r>
            <a:r>
              <a:rPr lang="ru-RU" sz="1400" i="1" dirty="0" err="1"/>
              <a:t>Chemie</a:t>
            </a:r>
            <a:r>
              <a:rPr lang="ru-RU" sz="1400" i="1" dirty="0"/>
              <a:t> </a:t>
            </a:r>
            <a:r>
              <a:rPr lang="ru-RU" sz="1400" i="1" dirty="0" err="1"/>
              <a:t>International</a:t>
            </a:r>
            <a:r>
              <a:rPr lang="ru-RU" sz="1400" i="1" dirty="0"/>
              <a:t> </a:t>
            </a:r>
            <a:r>
              <a:rPr lang="ru-RU" sz="1400" i="1" dirty="0" err="1"/>
              <a:t>Edition</a:t>
            </a:r>
            <a:r>
              <a:rPr lang="ru-RU" sz="1400" dirty="0"/>
              <a:t>, ученые описывают новый подход, основанный на </a:t>
            </a:r>
            <a:r>
              <a:rPr lang="ru-RU" sz="1400" dirty="0" err="1"/>
              <a:t>биогибридных</a:t>
            </a:r>
            <a:r>
              <a:rPr lang="ru-RU" sz="1400" dirty="0"/>
              <a:t> системах.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В </a:t>
            </a:r>
            <a:r>
              <a:rPr lang="ru-RU" sz="1400" dirty="0"/>
              <a:t>них сочетаются нефотосинтезирующие бактерии с высоким содержанием водорода и полупроводниковые </a:t>
            </a:r>
            <a:r>
              <a:rPr lang="ru-RU" sz="1400" dirty="0" err="1"/>
              <a:t>наночастицы</a:t>
            </a:r>
            <a:r>
              <a:rPr lang="ru-RU" sz="1400" dirty="0"/>
              <a:t> сульфида кадмия (</a:t>
            </a:r>
            <a:r>
              <a:rPr lang="ru-RU" sz="1400" dirty="0" err="1"/>
              <a:t>CdS</a:t>
            </a:r>
            <a:r>
              <a:rPr lang="ru-RU" sz="1400" dirty="0"/>
              <a:t>), которые очень эффективно улавливают свет. Особенно активно производили водород из света почвенные бактерии </a:t>
            </a:r>
            <a:r>
              <a:rPr lang="ru-RU" sz="1400" i="1" dirty="0" err="1"/>
              <a:t>Desulfovibrio</a:t>
            </a:r>
            <a:r>
              <a:rPr lang="ru-RU" sz="1400" i="1" dirty="0"/>
              <a:t> </a:t>
            </a:r>
            <a:r>
              <a:rPr lang="ru-RU" sz="1400" i="1" dirty="0" err="1"/>
              <a:t>desulfuricans</a:t>
            </a:r>
            <a:r>
              <a:rPr lang="ru-RU" sz="1400" dirty="0"/>
              <a:t>. Эта бактерия содержит высокий уровень </a:t>
            </a:r>
            <a:r>
              <a:rPr lang="ru-RU" sz="1400" dirty="0" err="1"/>
              <a:t>гидрогеназ</a:t>
            </a:r>
            <a:r>
              <a:rPr lang="ru-RU" sz="1400" dirty="0"/>
              <a:t>, ферментов, участвующих в производстве водорода.</a:t>
            </a:r>
            <a:br>
              <a:rPr lang="ru-RU" sz="1400" dirty="0"/>
            </a:br>
            <a:endParaRPr lang="en-US" sz="1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cover of a book">
            <a:extLst>
              <a:ext uri="{FF2B5EF4-FFF2-40B4-BE49-F238E27FC236}">
                <a16:creationId xmlns="" xmlns:a16="http://schemas.microsoft.com/office/drawing/2014/main" id="{624959BE-1071-5BE7-3F7E-A6E0789BF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374" y="445536"/>
            <a:ext cx="4251276" cy="5671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0491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508EFFCE-8AAD-0979-7B8A-6A2EA6798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r="9579"/>
          <a:stretch/>
        </p:blipFill>
        <p:spPr>
          <a:xfrm>
            <a:off x="1520889" y="445537"/>
            <a:ext cx="4870767" cy="3003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889" y="3602736"/>
            <a:ext cx="5282247" cy="2880360"/>
          </a:xfrm>
        </p:spPr>
        <p:txBody>
          <a:bodyPr>
            <a:noAutofit/>
          </a:bodyPr>
          <a:lstStyle/>
          <a:p>
            <a:pPr marL="0" marR="0" fontAlgn="base">
              <a:lnSpc>
                <a:spcPts val="1680"/>
              </a:lnSpc>
              <a:spcBef>
                <a:spcPts val="995"/>
              </a:spcBef>
              <a:spcAft>
                <a:spcPts val="1500"/>
              </a:spcAft>
            </a:pPr>
            <a:r>
              <a:rPr lang="ru-RU" sz="1800" b="0" dirty="0">
                <a:effectLst/>
                <a:latin typeface="+mn-lt"/>
                <a:ea typeface="Times New Roman" panose="02020603050405020304" pitchFamily="18" charset="0"/>
              </a:rPr>
              <a:t>Ученые исследовательского центра Биотехнологии РАН изучили бактерии, найденные в реакторе для очистки сточных городских вод. Микроорганизмы оказались представителями нового штамма бактерий </a:t>
            </a:r>
            <a:r>
              <a:rPr lang="ru-RU" sz="1800" b="0" i="1" dirty="0">
                <a:effectLst/>
                <a:latin typeface="+mn-lt"/>
                <a:ea typeface="Times New Roman" panose="02020603050405020304" pitchFamily="18" charset="0"/>
              </a:rPr>
              <a:t>Thermoanaerobacterium thermosaccharolyticum </a:t>
            </a:r>
            <a:r>
              <a:rPr lang="ru-RU" sz="1800" b="0" dirty="0">
                <a:effectLst/>
                <a:latin typeface="+mn-lt"/>
                <a:ea typeface="Times New Roman" panose="02020603050405020304" pitchFamily="18" charset="0"/>
              </a:rPr>
              <a:t>– SP-H2. Они уверены, что </a:t>
            </a:r>
            <a:r>
              <a:rPr lang="ru-RU" sz="1800" b="0" i="1" dirty="0">
                <a:effectLst/>
                <a:latin typeface="+mn-lt"/>
                <a:ea typeface="Times New Roman" panose="02020603050405020304" pitchFamily="18" charset="0"/>
              </a:rPr>
              <a:t>водородное топливо при помощи биотехнологий можно производить в промышленных масштабах». </a:t>
            </a:r>
            <a:r>
              <a:rPr lang="ru-RU" sz="1800" b="0" dirty="0">
                <a:effectLst/>
                <a:latin typeface="+mn-lt"/>
                <a:ea typeface="Times New Roman" panose="02020603050405020304" pitchFamily="18" charset="0"/>
              </a:rPr>
              <a:t>Наиболее благоприятной для бактерии средой оказалась творожная сыворотка и отходы кондитерского производства.</a:t>
            </a:r>
            <a:endParaRPr lang="en-US" sz="1800" b="1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24959BE-1071-5BE7-3F7E-A6E0789BF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" r="4296"/>
          <a:stretch/>
        </p:blipFill>
        <p:spPr>
          <a:xfrm>
            <a:off x="7278374" y="445536"/>
            <a:ext cx="4251276" cy="5671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2178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889" y="320040"/>
            <a:ext cx="10082847" cy="2816352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Ученые из Института биомедицинских открытий Университета Монаша в Мельбурне, Австралия, в ходе исследования водорода показали, что обычные почвенные бактерии </a:t>
            </a:r>
            <a:r>
              <a:rPr lang="ru-RU" sz="1800" b="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Mycobacterium smegmatis </a:t>
            </a:r>
            <a:r>
              <a:rPr lang="ru-RU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вырабатывают фермент, извлекающий водород из атмосферы и превращающий его в электричество. Фермент называется Huc. Интересно, что генерирующие фермент бактерии можно выращивать в больших количествах.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«Можно заморозить фермент или нагреть его до 80 градусов Цельсия, и он сохранит свою способность генерировать энергию. Это свидетельствует о том, что этот фермент помогает бактериям выживать в самых экстремальных условиях - вулканических кратерах, глубинах океана, и в антарктических почвах».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structure of a protein&#10;&#10;Description automatically generated with medium confidence">
            <a:extLst>
              <a:ext uri="{FF2B5EF4-FFF2-40B4-BE49-F238E27FC236}">
                <a16:creationId xmlns="" xmlns:a16="http://schemas.microsoft.com/office/drawing/2014/main" id="{2247A3E7-1F59-6B6E-2D54-D2C0D2B2F4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777" y="3209925"/>
            <a:ext cx="3273551" cy="3219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A person and person in lab coats&#10;&#10;Description automatically generated">
            <a:extLst>
              <a:ext uri="{FF2B5EF4-FFF2-40B4-BE49-F238E27FC236}">
                <a16:creationId xmlns="" xmlns:a16="http://schemas.microsoft.com/office/drawing/2014/main" id="{2925A70A-63E5-72EB-A092-92776D3A3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361" y="3554785"/>
            <a:ext cx="3561375" cy="2374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 descr="A person in a lab coat holding a petri dish&#10;&#10;Description automatically generated">
            <a:extLst>
              <a:ext uri="{FF2B5EF4-FFF2-40B4-BE49-F238E27FC236}">
                <a16:creationId xmlns="" xmlns:a16="http://schemas.microsoft.com/office/drawing/2014/main" id="{A5B7A67A-BB9D-D65B-AED6-A27C18F369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52586"/>
            <a:ext cx="3565544" cy="23764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466C6C3-7ECE-8220-D26F-58427EECEA81}"/>
              </a:ext>
            </a:extLst>
          </p:cNvPr>
          <p:cNvSpPr txBox="1"/>
          <p:nvPr/>
        </p:nvSpPr>
        <p:spPr>
          <a:xfrm>
            <a:off x="1347777" y="5971152"/>
            <a:ext cx="1752039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</a:rPr>
              <a:t>Chris </a:t>
            </a:r>
            <a:r>
              <a:rPr lang="en-US" dirty="0" smtClean="0">
                <a:solidFill>
                  <a:schemeClr val="bg1"/>
                </a:solidFill>
                <a:ea typeface="Calibri" panose="020F0502020204030204" pitchFamily="34" charset="0"/>
              </a:rPr>
              <a:t>Greening</a:t>
            </a:r>
            <a:endParaRPr lang="en-US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81CBA3F-7792-40FB-2B7C-A6805E7FF1E7}"/>
              </a:ext>
            </a:extLst>
          </p:cNvPr>
          <p:cNvSpPr txBox="1"/>
          <p:nvPr/>
        </p:nvSpPr>
        <p:spPr>
          <a:xfrm>
            <a:off x="8042362" y="5971152"/>
            <a:ext cx="3561374" cy="64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доктор</a:t>
            </a:r>
            <a:r>
              <a:rPr lang="en-US" sz="18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Rhys </a:t>
            </a:r>
            <a:r>
              <a:rPr lang="en-US" sz="18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Grinter</a:t>
            </a:r>
            <a:r>
              <a:rPr lang="en-US" sz="18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ru-RU" sz="1800" dirty="0" smtClean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профессор </a:t>
            </a:r>
            <a:r>
              <a:rPr lang="ru-RU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Ashleigh</a:t>
            </a:r>
            <a:r>
              <a:rPr lang="ru-RU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Kropp</a:t>
            </a:r>
            <a:endParaRPr lang="en-US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889" y="4169664"/>
            <a:ext cx="9862457" cy="2496312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Ученые изучили 451 вид бактерий из замерзшей почвы в Восточной Антарктиде и обнаружили, что большинство из них живут, используя водород из воздуха в качестве топлива. Когда бактерии получают из водорода энергию, единственным побочным продуктом является вода. Таким образом, способность генерировать воду из "разреженного воздуха" может объяснить, как эти бактерии смогли существовать в экстремальной среде в течение миллионов лет. </a:t>
            </a:r>
            <a:r>
              <a:rPr lang="en-US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Применяя "водородную экономику", бактерии удовлетворяют свои потребности в энергии, биомассе и гидратации. </a:t>
            </a:r>
            <a:r>
              <a:rPr lang="ru-RU" sz="18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«Убивают </a:t>
            </a: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трех </a:t>
            </a:r>
            <a:r>
              <a:rPr lang="ru-RU" sz="18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зайцев» </a:t>
            </a: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одним выстрелом.</a:t>
            </a:r>
            <a:endParaRPr lang="en-US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508EFFCE-8AAD-0979-7B8A-6A2EA6798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" r="4321"/>
          <a:stretch/>
        </p:blipFill>
        <p:spPr>
          <a:xfrm>
            <a:off x="3467696" y="489132"/>
            <a:ext cx="5968842" cy="3680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3732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3" y="214884"/>
            <a:ext cx="4056951" cy="6428232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Водород - самый распространенный элемент во Вселенной, составляющий почти три четверти всей материи. Он входит в состав звезд и газовых гигантов. </a:t>
            </a:r>
            <a:br>
              <a:rPr lang="ru-RU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Есть выражение: «Если хочешь найти жизнь, следуй за водой». Но если учесть, что бактерии могут буквально делать воду из воздуха, можно сказать «Следуй за водородом, и тогда в будущем вполне реально создать комфортные условия жизни за пределами Земли».</a:t>
            </a:r>
            <a:endParaRPr lang="en-US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spiral galaxy in space">
            <a:extLst>
              <a:ext uri="{FF2B5EF4-FFF2-40B4-BE49-F238E27FC236}">
                <a16:creationId xmlns="" xmlns:a16="http://schemas.microsoft.com/office/drawing/2014/main" id="{8BCCE20C-4FEF-873B-4565-0B52B0DB46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9497" r="39497"/>
          <a:stretch/>
        </p:blipFill>
        <p:spPr>
          <a:xfrm>
            <a:off x="715477" y="-205588"/>
            <a:ext cx="11708292" cy="7539839"/>
          </a:xfrm>
          <a:prstGeom prst="rect">
            <a:avLst/>
          </a:prstGeom>
          <a:effectLst>
            <a:softEdge rad="850900"/>
          </a:effectLst>
        </p:spPr>
      </p:pic>
      <p:pic>
        <p:nvPicPr>
          <p:cNvPr id="8" name="Picture 7" descr="A blue background with a circle with a white text and triangles">
            <a:extLst>
              <a:ext uri="{FF2B5EF4-FFF2-40B4-BE49-F238E27FC236}">
                <a16:creationId xmlns="" xmlns:a16="http://schemas.microsoft.com/office/drawing/2014/main" id="{EB1C4F97-B959-CAB7-B8E2-A1C13C5BDE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3" t="3077" r="20156" b="-3077"/>
          <a:stretch/>
        </p:blipFill>
        <p:spPr>
          <a:xfrm>
            <a:off x="9290367" y="97972"/>
            <a:ext cx="2834640" cy="297180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88670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585" y="513180"/>
            <a:ext cx="4133460" cy="5766322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700" b="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Мир переживает «бум инвестиций» в водородную энергетику. Бизнесмены из России и США, Китая и Саудовской Аравии, Японии и Австралии вкладываются в новую отрасль и верят в водородное будущее.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7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потребляется до 74 млн тонн водорода в год. В будущем прогнозируется, что потребление возрастет в 7 раз. Соответственно </a:t>
            </a:r>
            <a:r>
              <a:rPr lang="ru-RU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будут</a:t>
            </a:r>
            <a:r>
              <a:rPr lang="ru-RU" sz="17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расти и инвестиции.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7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700" dirty="0">
                <a:effectLst/>
                <a:latin typeface="+mn-lt"/>
                <a:ea typeface="Calibri" panose="020F0502020204030204" pitchFamily="34" charset="0"/>
              </a:rPr>
              <a:t>Уже к 2025 году рост инвестиций в водородную энергетику должен увеличиться с 2 до 11 млрд долл, а к 2030 году достигнуть 30 млрд долл.</a:t>
            </a:r>
            <a:br>
              <a:rPr lang="ru-RU" sz="1700" dirty="0">
                <a:effectLst/>
                <a:latin typeface="+mn-lt"/>
                <a:ea typeface="Calibri" panose="020F0502020204030204" pitchFamily="34" charset="0"/>
              </a:rPr>
            </a:br>
            <a:r>
              <a:rPr lang="ru-RU" sz="1700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ru-RU" sz="1700" dirty="0">
                <a:effectLst/>
                <a:latin typeface="+mn-lt"/>
                <a:ea typeface="Calibri" panose="020F0502020204030204" pitchFamily="34" charset="0"/>
              </a:rPr>
            </a:br>
            <a:r>
              <a:rPr lang="ru-RU" sz="1700" dirty="0">
                <a:effectLst/>
                <a:latin typeface="+mn-lt"/>
                <a:ea typeface="Calibri" panose="020F0502020204030204" pitchFamily="34" charset="0"/>
              </a:rPr>
              <a:t/>
            </a:r>
            <a:br>
              <a:rPr lang="ru-RU" sz="1700" dirty="0">
                <a:effectLst/>
                <a:latin typeface="+mn-lt"/>
                <a:ea typeface="Calibri" panose="020F0502020204030204" pitchFamily="34" charset="0"/>
              </a:rPr>
            </a:br>
            <a:r>
              <a:rPr lang="ru-RU" sz="1700" b="1" dirty="0">
                <a:effectLst/>
                <a:ea typeface="Calibri" panose="020F0502020204030204" pitchFamily="34" charset="0"/>
              </a:rPr>
              <a:t>Цель энергетической трансформации</a:t>
            </a:r>
            <a:r>
              <a:rPr lang="ru-RU" sz="1700" b="0" dirty="0">
                <a:effectLst/>
                <a:ea typeface="Calibri" panose="020F0502020204030204" pitchFamily="34" charset="0"/>
              </a:rPr>
              <a:t> </a:t>
            </a:r>
            <a:r>
              <a:rPr lang="en-US" sz="1700" dirty="0">
                <a:effectLst/>
                <a:latin typeface="MS Gothic" panose="020B0609070205080204" pitchFamily="49" charset="-128"/>
                <a:cs typeface="Times New Roman" panose="02020603050405020304" pitchFamily="18" charset="0"/>
              </a:rPr>
              <a:t>ー</a:t>
            </a:r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сохранение климата и уменьшение ущерба для экосистемы.</a:t>
            </a:r>
            <a:endParaRPr lang="x-none" sz="1700" dirty="0">
              <a:latin typeface="+mn-lt"/>
            </a:endParaRPr>
          </a:p>
        </p:txBody>
      </p:sp>
      <p:pic>
        <p:nvPicPr>
          <p:cNvPr id="59" name="Picture 58" descr="A graph with numbers and a bar">
            <a:extLst>
              <a:ext uri="{FF2B5EF4-FFF2-40B4-BE49-F238E27FC236}">
                <a16:creationId xmlns="" xmlns:a16="http://schemas.microsoft.com/office/drawing/2014/main" id="{508EFFCE-8AAD-0979-7B8A-6A2EA6798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551" y="513180"/>
            <a:ext cx="5968842" cy="5234478"/>
          </a:xfrm>
          <a:prstGeom prst="rect">
            <a:avLst/>
          </a:prstGeom>
        </p:spPr>
      </p:pic>
      <p:sp>
        <p:nvSpPr>
          <p:cNvPr id="60" name="Title 1">
            <a:extLst>
              <a:ext uri="{FF2B5EF4-FFF2-40B4-BE49-F238E27FC236}">
                <a16:creationId xmlns="" xmlns:a16="http://schemas.microsoft.com/office/drawing/2014/main" id="{6F45A4EF-4A7E-72EB-4881-8D95CC8D9C57}"/>
              </a:ext>
            </a:extLst>
          </p:cNvPr>
          <p:cNvSpPr txBox="1">
            <a:spLocks/>
          </p:cNvSpPr>
          <p:nvPr/>
        </p:nvSpPr>
        <p:spPr>
          <a:xfrm>
            <a:off x="5636551" y="5747658"/>
            <a:ext cx="5968842" cy="5318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600" b="0" i="1" dirty="0">
                <a:effectLst/>
                <a:ea typeface="Calibri" panose="020F0502020204030204" pitchFamily="34" charset="0"/>
              </a:rPr>
              <a:t>Источник</a:t>
            </a:r>
            <a:r>
              <a:rPr lang="en-US" sz="1600" b="0" i="1" dirty="0">
                <a:effectLst/>
                <a:ea typeface="Calibri" panose="020F0502020204030204" pitchFamily="34" charset="0"/>
              </a:rPr>
              <a:t>: </a:t>
            </a:r>
            <a:r>
              <a:rPr lang="en-US" sz="1600" i="1" dirty="0">
                <a:effectLst/>
                <a:ea typeface="Calibri" panose="020F0502020204030204" pitchFamily="34" charset="0"/>
              </a:rPr>
              <a:t>World Energy Outlook; DNV GL Energy Transition Outlook; Hydrogen Council; Hydrogen Insights</a:t>
            </a:r>
            <a:endParaRPr lang="x-none" sz="1600" i="1" dirty="0"/>
          </a:p>
        </p:txBody>
      </p:sp>
    </p:spTree>
    <p:extLst>
      <p:ext uri="{BB962C8B-B14F-4D97-AF65-F5344CB8AC3E}">
        <p14:creationId xmlns:p14="http://schemas.microsoft.com/office/powerpoint/2010/main" val="187025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889" y="4683966"/>
            <a:ext cx="9862457" cy="1595535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Водородные стратегии принимают на государственном уровне. 5 августа 2021 года была утверждена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«Концепция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 водородной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энергетики».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2023 году </a:t>
            </a:r>
            <a:r>
              <a:rPr lang="ru-RU" sz="1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Председатель Правительства РФ Михаил </a:t>
            </a:r>
            <a:r>
              <a:rPr lang="ru-RU" sz="1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Мишустин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подписал постановление, в соответствии с которым компаниям будут компенсировать до 70% затрат на разработку водородных технологий.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508EFFCE-8AAD-0979-7B8A-6A2EA6798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8210" y="444336"/>
            <a:ext cx="5968842" cy="3680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7684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14" y="5459926"/>
            <a:ext cx="10020371" cy="904204"/>
          </a:xfrm>
        </p:spPr>
        <p:txBody>
          <a:bodyPr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Лидерами отрасли остаются: </a:t>
            </a:r>
            <a: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«Газпром», «Росатом», НОВАТЭК, «H2 Чистая энергетика».</a:t>
            </a:r>
            <a:endParaRPr lang="en-US" sz="2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 descr="A group of flags next to a tower">
            <a:extLst>
              <a:ext uri="{FF2B5EF4-FFF2-40B4-BE49-F238E27FC236}">
                <a16:creationId xmlns="" xmlns:a16="http://schemas.microsoft.com/office/drawing/2014/main" id="{7C10664B-7613-72CE-C72B-9EC5355BE1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93" y="429862"/>
            <a:ext cx="3775210" cy="2516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" name="Picture 60" descr="Several images of a factory&#10;&#10;Description automatically generated">
            <a:extLst>
              <a:ext uri="{FF2B5EF4-FFF2-40B4-BE49-F238E27FC236}">
                <a16:creationId xmlns="" xmlns:a16="http://schemas.microsoft.com/office/drawing/2014/main" id="{F12879B6-4B45-AE0F-D77C-FC5252110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643" y="440211"/>
            <a:ext cx="4514813" cy="2495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3" name="Picture 62" descr="A large building with a sign&#10;&#10;Description automatically generated with medium confidence">
            <a:extLst>
              <a:ext uri="{FF2B5EF4-FFF2-40B4-BE49-F238E27FC236}">
                <a16:creationId xmlns="" xmlns:a16="http://schemas.microsoft.com/office/drawing/2014/main" id="{E8FEE107-4EE3-F236-C990-38E76F5CBB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827" y="2839947"/>
            <a:ext cx="3782314" cy="23399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5" name="Picture 64" descr="Wind turbines and solar panels&#10;&#10;Description automatically generated">
            <a:extLst>
              <a:ext uri="{FF2B5EF4-FFF2-40B4-BE49-F238E27FC236}">
                <a16:creationId xmlns="" xmlns:a16="http://schemas.microsoft.com/office/drawing/2014/main" id="{BACCE637-D90E-D9CE-50D1-8DB1D15139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443" y="2815906"/>
            <a:ext cx="3782315" cy="2363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8210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a letter h in it">
            <a:extLst>
              <a:ext uri="{FF2B5EF4-FFF2-40B4-BE49-F238E27FC236}">
                <a16:creationId xmlns="" xmlns:a16="http://schemas.microsoft.com/office/drawing/2014/main" id="{40269A87-09B2-4CE1-0747-2FE97A28BC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698" y="660400"/>
            <a:ext cx="7828736" cy="5537200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044" y="256032"/>
            <a:ext cx="8724555" cy="6601968"/>
          </a:xfrm>
        </p:spPr>
        <p:txBody>
          <a:bodyPr>
            <a:noAutofit/>
          </a:bodyPr>
          <a:lstStyle/>
          <a:p>
            <a:pPr marL="0" marR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u="sng" spc="4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  <a:r>
              <a:rPr lang="ru-RU" sz="2400" b="1" u="sng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водородной энергетики</a:t>
            </a:r>
            <a:r>
              <a:rPr lang="en-US" sz="24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1. Доступность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2. Отсутствие вредных выбросов. Н</a:t>
            </a:r>
            <a:r>
              <a:rPr lang="ru-RU" sz="2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е выделяется углекислый газ при сгорании.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3. Безопасность для окружающей среды.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Возможность использования в качестве ракетного топлива.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5. Возобновляемый источник энергии. </a:t>
            </a:r>
            <a:r>
              <a:rPr lang="ru-RU" sz="2400" spc="4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spc="40" dirty="0" smtClean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u="sng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Недостатки водородной энергетики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1. Высокая стоимость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2. Сложность хранения и транспортировки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3. Отсутствие инфраструктуры. </a:t>
            </a:r>
            <a:r>
              <a:rPr lang="ru-RU" sz="24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Необходимы модификации транспортных средств, чтобы обеспечить место для водородного топлива.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Высокая воспламеняемость и взрывоопасность.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4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5. Необходимость использования ископаемого топлива.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5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927" y="612648"/>
            <a:ext cx="9515764" cy="636994"/>
          </a:xfrm>
        </p:spPr>
        <p:txBody>
          <a:bodyPr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3600" u="sng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Три в</a:t>
            </a:r>
            <a:r>
              <a:rPr lang="ru-RU" sz="3600" u="sng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арианта </a:t>
            </a:r>
            <a:r>
              <a:rPr lang="ru-RU" sz="36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получения водорода: </a:t>
            </a:r>
            <a:endParaRPr lang="en-US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组合 1">
            <a:extLst>
              <a:ext uri="{FF2B5EF4-FFF2-40B4-BE49-F238E27FC236}">
                <a16:creationId xmlns="" xmlns:a16="http://schemas.microsoft.com/office/drawing/2014/main" id="{2CF13DF9-9D71-FE42-AF70-897C1C1DDA1C}"/>
              </a:ext>
            </a:extLst>
          </p:cNvPr>
          <p:cNvGrpSpPr/>
          <p:nvPr/>
        </p:nvGrpSpPr>
        <p:grpSpPr>
          <a:xfrm>
            <a:off x="6096000" y="1960431"/>
            <a:ext cx="1819380" cy="3260673"/>
            <a:chOff x="4923304" y="2315778"/>
            <a:chExt cx="2229277" cy="3995289"/>
          </a:xfrm>
        </p:grpSpPr>
        <p:sp>
          <p:nvSpPr>
            <p:cNvPr id="5" name="Freeform 4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71CEFFB3-47C7-9F42-940E-4532F34282FE}"/>
                </a:ext>
              </a:extLst>
            </p:cNvPr>
            <p:cNvSpPr/>
            <p:nvPr/>
          </p:nvSpPr>
          <p:spPr>
            <a:xfrm>
              <a:off x="5793154" y="2315778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chemeClr val="bg1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6" name="Freeform 5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4923B1A9-4BDE-6945-AA3B-2466172733B1}"/>
                </a:ext>
              </a:extLst>
            </p:cNvPr>
            <p:cNvSpPr/>
            <p:nvPr/>
          </p:nvSpPr>
          <p:spPr>
            <a:xfrm>
              <a:off x="5306522" y="3320269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chemeClr val="bg1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7" name="Freeform 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EC874660-1513-6B4C-A80F-AD05AC09EF91}"/>
                </a:ext>
              </a:extLst>
            </p:cNvPr>
            <p:cNvSpPr/>
            <p:nvPr/>
          </p:nvSpPr>
          <p:spPr>
            <a:xfrm>
              <a:off x="5793154" y="4299283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b="1" kern="1200">
                <a:solidFill>
                  <a:schemeClr val="bg1"/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Freeform 7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3508B5E7-F1C4-5840-B4ED-8A32086E06B6}"/>
                </a:ext>
              </a:extLst>
            </p:cNvPr>
            <p:cNvSpPr/>
            <p:nvPr/>
          </p:nvSpPr>
          <p:spPr>
            <a:xfrm>
              <a:off x="5306522" y="5329250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chemeClr val="bg1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grpSp>
          <p:nvGrpSpPr>
            <p:cNvPr id="9" name="Group 8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6078E9E7-6F42-AA41-B27E-49151C597E61}"/>
                </a:ext>
              </a:extLst>
            </p:cNvPr>
            <p:cNvGrpSpPr/>
            <p:nvPr/>
          </p:nvGrpSpPr>
          <p:grpSpPr>
            <a:xfrm>
              <a:off x="5407972" y="3693193"/>
              <a:ext cx="1744609" cy="1744787"/>
              <a:chOff x="5466028" y="3573608"/>
              <a:chExt cx="1744609" cy="1744787"/>
            </a:xfrm>
          </p:grpSpPr>
          <p:sp>
            <p:nvSpPr>
              <p:cNvPr id="19" name="Circular Arrow 18">
                <a:extLst>
                  <a:ext uri="{FF2B5EF4-FFF2-40B4-BE49-F238E27FC236}">
                    <a16:creationId xmlns="" xmlns:a16="http://schemas.microsoft.com/office/drawing/2014/main" id="{5902EFAC-1100-0B4D-B407-081ABAE3A1BA}"/>
                  </a:ext>
                </a:extLst>
              </p:cNvPr>
              <p:cNvSpPr/>
              <p:nvPr/>
            </p:nvSpPr>
            <p:spPr>
              <a:xfrm>
                <a:off x="5466028" y="357360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3500000"/>
                  <a:gd name="adj5" fmla="val 1250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="" xmlns:a16="http://schemas.microsoft.com/office/drawing/2014/main" id="{071EED87-77EF-6F44-B9CE-7EA034B2AE80}"/>
                  </a:ext>
                </a:extLst>
              </p:cNvPr>
              <p:cNvSpPr/>
              <p:nvPr/>
            </p:nvSpPr>
            <p:spPr>
              <a:xfrm>
                <a:off x="6018081" y="4121528"/>
                <a:ext cx="584388" cy="584388"/>
              </a:xfrm>
              <a:prstGeom prst="ellipse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2</a:t>
                </a:r>
              </a:p>
            </p:txBody>
          </p:sp>
        </p:grpSp>
        <p:grpSp>
          <p:nvGrpSpPr>
            <p:cNvPr id="10" name="Group 9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EC07C967-B5E6-C74E-AD2A-BD40C8779A11}"/>
                </a:ext>
              </a:extLst>
            </p:cNvPr>
            <p:cNvGrpSpPr/>
            <p:nvPr/>
          </p:nvGrpSpPr>
          <p:grpSpPr>
            <a:xfrm>
              <a:off x="5047662" y="4811504"/>
              <a:ext cx="1498839" cy="1499563"/>
              <a:chOff x="5105718" y="4691919"/>
              <a:chExt cx="1498839" cy="1499563"/>
            </a:xfrm>
          </p:grpSpPr>
          <p:sp>
            <p:nvSpPr>
              <p:cNvPr id="17" name="Block Arc 16">
                <a:extLst>
                  <a:ext uri="{FF2B5EF4-FFF2-40B4-BE49-F238E27FC236}">
                    <a16:creationId xmlns="" xmlns:a16="http://schemas.microsoft.com/office/drawing/2014/main" id="{08140BC7-A757-D249-BBA3-C76DDE88ECC3}"/>
                  </a:ext>
                </a:extLst>
              </p:cNvPr>
              <p:cNvSpPr/>
              <p:nvPr/>
            </p:nvSpPr>
            <p:spPr>
              <a:xfrm>
                <a:off x="5105718" y="4691919"/>
                <a:ext cx="1498839" cy="1499563"/>
              </a:xfrm>
              <a:prstGeom prst="blockArc">
                <a:avLst>
                  <a:gd name="adj1" fmla="val 0"/>
                  <a:gd name="adj2" fmla="val 18900000"/>
                  <a:gd name="adj3" fmla="val 12740"/>
                </a:avLst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="" xmlns:a16="http://schemas.microsoft.com/office/drawing/2014/main" id="{86143A44-E28B-A447-93A8-496C9D0434CE}"/>
                  </a:ext>
                </a:extLst>
              </p:cNvPr>
              <p:cNvSpPr/>
              <p:nvPr/>
            </p:nvSpPr>
            <p:spPr>
              <a:xfrm>
                <a:off x="5576543" y="5163711"/>
                <a:ext cx="584388" cy="584388"/>
              </a:xfrm>
              <a:prstGeom prst="ellipse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3</a:t>
                </a:r>
              </a:p>
            </p:txBody>
          </p:sp>
        </p:grpSp>
        <p:grpSp>
          <p:nvGrpSpPr>
            <p:cNvPr id="11" name="Group 1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="" xmlns:a16="http://schemas.microsoft.com/office/drawing/2014/main" id="{BF41C622-7D5B-1F47-A66C-11A27984D68B}"/>
                </a:ext>
              </a:extLst>
            </p:cNvPr>
            <p:cNvGrpSpPr/>
            <p:nvPr/>
          </p:nvGrpSpPr>
          <p:grpSpPr>
            <a:xfrm>
              <a:off x="4923304" y="2686852"/>
              <a:ext cx="1744609" cy="1744787"/>
              <a:chOff x="4981360" y="2567267"/>
              <a:chExt cx="1744609" cy="1744787"/>
            </a:xfrm>
          </p:grpSpPr>
          <p:sp>
            <p:nvSpPr>
              <p:cNvPr id="15" name="Shape 14">
                <a:extLst>
                  <a:ext uri="{FF2B5EF4-FFF2-40B4-BE49-F238E27FC236}">
                    <a16:creationId xmlns="" xmlns:a16="http://schemas.microsoft.com/office/drawing/2014/main" id="{E6D6344C-31DC-3946-8046-46F889444BA7}"/>
                  </a:ext>
                </a:extLst>
              </p:cNvPr>
              <p:cNvSpPr/>
              <p:nvPr/>
            </p:nvSpPr>
            <p:spPr>
              <a:xfrm>
                <a:off x="4981360" y="2567267"/>
                <a:ext cx="1744609" cy="1744787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="" xmlns:a16="http://schemas.microsoft.com/office/drawing/2014/main" id="{2BAE6471-CFF3-B945-8CF5-5C02EB1795E7}"/>
                  </a:ext>
                </a:extLst>
              </p:cNvPr>
              <p:cNvSpPr/>
              <p:nvPr/>
            </p:nvSpPr>
            <p:spPr>
              <a:xfrm>
                <a:off x="5576543" y="3163803"/>
                <a:ext cx="584388" cy="584388"/>
              </a:xfrm>
              <a:prstGeom prst="ellipse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1</a:t>
                </a:r>
              </a:p>
            </p:txBody>
          </p:sp>
        </p:grpSp>
      </p:grpSp>
      <p:sp>
        <p:nvSpPr>
          <p:cNvPr id="26" name="矩形 41">
            <a:extLst>
              <a:ext uri="{FF2B5EF4-FFF2-40B4-BE49-F238E27FC236}">
                <a16:creationId xmlns="" xmlns:a16="http://schemas.microsoft.com/office/drawing/2014/main" id="{45901CF8-3E82-2249-A55F-E65587DB8B94}"/>
              </a:ext>
            </a:extLst>
          </p:cNvPr>
          <p:cNvSpPr/>
          <p:nvPr/>
        </p:nvSpPr>
        <p:spPr>
          <a:xfrm>
            <a:off x="8060660" y="3325615"/>
            <a:ext cx="2514237" cy="50597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ru-RU" sz="2400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400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олубой»</a:t>
            </a:r>
            <a:endParaRPr lang="zh-CN" altLang="en-US" sz="2400" b="1" dirty="0">
              <a:solidFill>
                <a:schemeClr val="bg1"/>
              </a:solidFill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9" name="矩形 44">
            <a:extLst>
              <a:ext uri="{FF2B5EF4-FFF2-40B4-BE49-F238E27FC236}">
                <a16:creationId xmlns="" xmlns:a16="http://schemas.microsoft.com/office/drawing/2014/main" id="{5F473D60-3840-964A-AE77-4B3A3E9A8C54}"/>
              </a:ext>
            </a:extLst>
          </p:cNvPr>
          <p:cNvSpPr/>
          <p:nvPr/>
        </p:nvSpPr>
        <p:spPr>
          <a:xfrm>
            <a:off x="1778371" y="2387237"/>
            <a:ext cx="4136866" cy="50597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ru-RU" sz="24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«С</a:t>
            </a:r>
            <a:r>
              <a:rPr lang="ru-RU" sz="2400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ерый»</a:t>
            </a:r>
            <a:endParaRPr lang="zh-CN" altLang="en-US" sz="2400" b="1" dirty="0">
              <a:solidFill>
                <a:schemeClr val="bg1"/>
              </a:solidFill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2" name="矩形 47">
            <a:extLst>
              <a:ext uri="{FF2B5EF4-FFF2-40B4-BE49-F238E27FC236}">
                <a16:creationId xmlns="" xmlns:a16="http://schemas.microsoft.com/office/drawing/2014/main" id="{B87F231D-97BD-884B-99C6-7D2EE964690C}"/>
              </a:ext>
            </a:extLst>
          </p:cNvPr>
          <p:cNvSpPr/>
          <p:nvPr/>
        </p:nvSpPr>
        <p:spPr>
          <a:xfrm>
            <a:off x="1979538" y="4176261"/>
            <a:ext cx="3935698" cy="5355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ru-RU" sz="2400" dirty="0" smtClean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«Зеленый»</a:t>
            </a:r>
            <a:endParaRPr lang="zh-CN" altLang="en-US" sz="2400" b="1" dirty="0">
              <a:solidFill>
                <a:schemeClr val="bg1"/>
              </a:solidFill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75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602" y="499617"/>
            <a:ext cx="4593398" cy="5872607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500"/>
              </a:spcAft>
            </a:pPr>
            <a:r>
              <a:rPr lang="ru-RU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Известно, что водород выделяют многие бактерии, но большинство живет в строго анаэробных условиях и не может использоваться для масштабного производства этого газа. Однако </a:t>
            </a:r>
            <a:r>
              <a:rPr lang="ru-RU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 1993 году в водах Мексиканского залива Луисом Шерманом</a:t>
            </a:r>
            <a:r>
              <a:rPr lang="ru-RU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была </a:t>
            </a:r>
            <a:r>
              <a:rPr lang="ru-RU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обнаружена одноклеточная цианобактерия. </a:t>
            </a:r>
            <a:r>
              <a:rPr lang="ru-RU" sz="2000" i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Cyanobacterium cyanothece</a:t>
            </a:r>
            <a:r>
              <a:rPr lang="ru-RU" sz="20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51142 совмещает в себе сразу два фундаментальных биохимических пути — это фотосинтез и запасание энергии в светлое время суток и азотфиксацию с выделением водорода и затратой энергии – ночью.</a:t>
            </a:r>
            <a:endParaRPr lang="en-US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erson with glasses smiling">
            <a:extLst>
              <a:ext uri="{FF2B5EF4-FFF2-40B4-BE49-F238E27FC236}">
                <a16:creationId xmlns="" xmlns:a16="http://schemas.microsoft.com/office/drawing/2014/main" id="{700FD907-5149-F04C-F30C-F75543E26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28142"/>
            <a:ext cx="3381883" cy="3381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55F32CA-1A19-31F7-BC16-38C3C6693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6" r="11986"/>
          <a:stretch/>
        </p:blipFill>
        <p:spPr>
          <a:xfrm>
            <a:off x="8815958" y="3152775"/>
            <a:ext cx="2841625" cy="2841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7501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601" y="384048"/>
            <a:ext cx="10057892" cy="1700784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1500"/>
              </a:spcAft>
            </a:pP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Позднее Химадри Пакраши (</a:t>
            </a:r>
            <a:r>
              <a:rPr lang="ru-RU" sz="1800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Himadri Pakrasi</a:t>
            </a: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 доказал, что бактерия имеет «двухфазный цикл». В течение дня она фотосинтезирует, используя солнечный свет и атмосферный углекислый газ для запасания энергии в форме гликогена. Ночью эта энергия тратится, когда запускается фермент </a:t>
            </a:r>
            <a:r>
              <a:rPr lang="ru-RU" sz="1800" u="none" strike="noStrike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нитрогеназа</a:t>
            </a: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фиксирующий атмосферный азот и выделяющий водород в качестве побочного продукта (рис).</a:t>
            </a:r>
            <a:endParaRPr lang="en-US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diagram of a cell&#10;&#10;Description automatically generated">
            <a:extLst>
              <a:ext uri="{FF2B5EF4-FFF2-40B4-BE49-F238E27FC236}">
                <a16:creationId xmlns="" xmlns:a16="http://schemas.microsoft.com/office/drawing/2014/main" id="{179433C0-2CA6-A5FB-99A6-82F12D82A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2305050"/>
            <a:ext cx="4778348" cy="39195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97CB8DD-FE76-45FE-E4F8-A733ABC34B7B}"/>
              </a:ext>
            </a:extLst>
          </p:cNvPr>
          <p:cNvSpPr txBox="1"/>
          <p:nvPr/>
        </p:nvSpPr>
        <p:spPr>
          <a:xfrm>
            <a:off x="6594174" y="2323337"/>
            <a:ext cx="5010221" cy="3931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500"/>
              </a:spcAft>
            </a:pPr>
            <a:r>
              <a:rPr lang="ru-RU" sz="1800" b="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Рисунок 1. </a:t>
            </a:r>
            <a:r>
              <a:rPr lang="ru-RU" sz="1800" b="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Фотобиологический синтез водорода</a:t>
            </a:r>
            <a:r>
              <a:rPr lang="en-US" sz="1800" b="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бактерией </a:t>
            </a:r>
            <a:r>
              <a:rPr lang="ru-RU" sz="1800" i="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Cyanothece</a:t>
            </a:r>
            <a:r>
              <a:rPr lang="ru-RU" sz="1800" b="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51142.</a:t>
            </a:r>
            <a:r>
              <a:rPr lang="ru-RU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i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500"/>
              </a:spcAft>
            </a:pPr>
            <a:r>
              <a:rPr lang="ru-RU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Бактерия использует лучи солнца в качестве источника энергии, а углекислый газ и глицерин из окружающей среды (если есть) как субстрат для синтеза запасающего полимера — гликогена. В темное время суток он, распадаясь, служит источником энергии для другого процесса — фиксации атмосферного азота, в котором водород служит акцептором электронов и выделяется в качестве побочного продукта.</a:t>
            </a:r>
            <a:endParaRPr lang="en-US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3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889" y="4683966"/>
            <a:ext cx="9862457" cy="1595535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Идея создать генно-инженерную бактерию, которая бы вырабатывала водород, используя энергию фотосинтеза, уже давно витает в воздухе. Известный молекулярный </a:t>
            </a:r>
            <a:r>
              <a:rPr lang="ru-RU" sz="1800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биолог </a:t>
            </a:r>
            <a:r>
              <a:rPr lang="ru-RU" sz="1800" b="1" u="sng" dirty="0" err="1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Крейг</a:t>
            </a:r>
            <a:r>
              <a:rPr lang="ru-RU" sz="1800" b="1" u="sng" dirty="0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u="sng" dirty="0" err="1" smtClean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Вентер</a:t>
            </a:r>
            <a:r>
              <a:rPr lang="ru-RU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назвал это приоритетным направлением своей деятельности. Может быть, такие микроорганизмы уже где-то обитают?</a:t>
            </a:r>
            <a:endParaRPr lang="en-US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508EFFCE-8AAD-0979-7B8A-6A2EA67987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42" b="29442"/>
          <a:stretch/>
        </p:blipFill>
        <p:spPr>
          <a:xfrm>
            <a:off x="3397204" y="559838"/>
            <a:ext cx="5968842" cy="3680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3797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401</Words>
  <Application>Microsoft Office PowerPoint</Application>
  <PresentationFormat>Широкоэкранный</PresentationFormat>
  <Paragraphs>38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MS Gothic</vt:lpstr>
      <vt:lpstr>Arial</vt:lpstr>
      <vt:lpstr>Calibri</vt:lpstr>
      <vt:lpstr>Calibri Light</vt:lpstr>
      <vt:lpstr>inpin heiti</vt:lpstr>
      <vt:lpstr>Times New Roman</vt:lpstr>
      <vt:lpstr>Тема Office</vt:lpstr>
      <vt:lpstr>Современные биотехнологии в водородной энергетике:</vt:lpstr>
      <vt:lpstr>Мир переживает «бум инвестиций» в водородную энергетику. Бизнесмены из России и США, Китая и Саудовской Аравии, Японии и Австралии вкладываются в новую отрасль и верят в водородное будущее. В настоящее время потребляется до 74 млн тонн водорода в год. В будущем прогнозируется, что потребление возрастет в 7 раз. Соответственно будут расти и инвестиции. Уже к 2025 году рост инвестиций в водородную энергетику должен увеличиться с 2 до 11 млрд долл, а к 2030 году достигнуть 30 млрд долл.   Цель энергетической трансформации ー сохранение климата и уменьшение ущерба для экосистемы.</vt:lpstr>
      <vt:lpstr>Водородные стратегии принимают на государственном уровне. 5 августа 2021 года была утверждена «Концепция развития водородной энергетики».  В 2023 году Председатель Правительства РФ Михаил Мишустин подписал постановление, в соответствии с которым компаниям будут компенсировать до 70% затрат на разработку водородных технологий.</vt:lpstr>
      <vt:lpstr>Лидерами отрасли остаются:  «Газпром», «Росатом», НОВАТЭК, «H2 Чистая энергетика».</vt:lpstr>
      <vt:lpstr>Преимущества водородной энергетики 1. Доступность 2. Отсутствие вредных выбросов. Не выделяется углекислый газ при сгорании. 3. Безопасность для окружающей среды. 4. Возможность использования в качестве ракетного топлива. 5. Возобновляемый источник энергии.   Недостатки водородной энергетики 1. Высокая стоимость 2. Сложность хранения и транспортировки 3. Отсутствие инфраструктуры. Необходимы модификации транспортных средств, чтобы обеспечить место для водородного топлива. 4. Высокая воспламеняемость и взрывоопасность. 5. Необходимость использования ископаемого топлива.  </vt:lpstr>
      <vt:lpstr>Три варианта получения водорода: </vt:lpstr>
      <vt:lpstr>Известно, что водород выделяют многие бактерии, но большинство живет в строго анаэробных условиях и не может использоваться для масштабного производства этого газа. Однако в 1993 году в водах Мексиканского залива Луисом Шерманом была обнаружена одноклеточная цианобактерия. Cyanobacterium cyanothece 51142 совмещает в себе сразу два фундаментальных биохимических пути — это фотосинтез и запасание энергии в светлое время суток и азотфиксацию с выделением водорода и затратой энергии – ночью.</vt:lpstr>
      <vt:lpstr>Позднее Химадри Пакраши (Himadri Pakrasi) доказал, что бактерия имеет «двухфазный цикл». В течение дня она фотосинтезирует, используя солнечный свет и атмосферный углекислый газ для запасания энергии в форме гликогена. Ночью эта энергия тратится, когда запускается фермент нитрогеназа, фиксирующий атмосферный азот и выделяющий водород в качестве побочного продукта (рис).</vt:lpstr>
      <vt:lpstr>Идея создать генно-инженерную бактерию, которая бы вырабатывала водород, используя энергию фотосинтеза, уже давно витает в воздухе. Известный молекулярный биолог Крейг Вентер назвал это приоритетным направлением своей деятельности. Может быть, такие микроорганизмы уже где-то обитают?</vt:lpstr>
      <vt:lpstr>Иван Николаевич Гоготов в диссертации «Метаболизм водорода у фототрофных микроорганизмов» назвал наиболее перспективными с практической точки зрения пурпурные бактерии и цианобактерии, так как они способны к образованию водорода в результате биологической конверсии солнечной энергии.</vt:lpstr>
      <vt:lpstr>Исследователи из Технологического института ITQB NOVA (Португалия) создают «световые бактериальные фабрики» для производства водорода, который можно использовать как топливо. В исследовании, представленном в журнале Angewandte Chemie International Edition, ученые описывают новый подход, основанный на биогибридных системах.  В них сочетаются нефотосинтезирующие бактерии с высоким содержанием водорода и полупроводниковые наночастицы сульфида кадмия (CdS), которые очень эффективно улавливают свет. Особенно активно производили водород из света почвенные бактерии Desulfovibrio desulfuricans. Эта бактерия содержит высокий уровень гидрогеназ, ферментов, участвующих в производстве водорода. </vt:lpstr>
      <vt:lpstr>Ученые исследовательского центра Биотехнологии РАН изучили бактерии, найденные в реакторе для очистки сточных городских вод. Микроорганизмы оказались представителями нового штамма бактерий Thermoanaerobacterium thermosaccharolyticum – SP-H2. Они уверены, что водородное топливо при помощи биотехнологий можно производить в промышленных масштабах». Наиболее благоприятной для бактерии средой оказалась творожная сыворотка и отходы кондитерского производства.</vt:lpstr>
      <vt:lpstr>Ученые из Института биомедицинских открытий Университета Монаша в Мельбурне, Австралия, в ходе исследования водорода показали, что обычные почвенные бактерии Mycobacterium smegmatis вырабатывают фермент, извлекающий водород из атмосферы и превращающий его в электричество. Фермент называется Huc. Интересно, что генерирующие фермент бактерии можно выращивать в больших количествах. «Можно заморозить фермент или нагреть его до 80 градусов Цельсия, и он сохранит свою способность генерировать энергию. Это свидетельствует о том, что этот фермент помогает бактериям выживать в самых экстремальных условиях - вулканических кратерах, глубинах океана, и в антарктических почвах».</vt:lpstr>
      <vt:lpstr>Ученые изучили 451 вид бактерий из замерзшей почвы в Восточной Антарктиде и обнаружили, что большинство из них живут, используя водород из воздуха в качестве топлива. Когда бактерии получают из водорода энергию, единственным побочным продуктом является вода. Таким образом, способность генерировать воду из "разреженного воздуха" может объяснить, как эти бактерии смогли существовать в экстремальной среде в течение миллионов лет.  Применяя "водородную экономику", бактерии удовлетворяют свои потребности в энергии, биомассе и гидратации. «Убивают трех зайцев» одним выстрелом.</vt:lpstr>
      <vt:lpstr>Водород - самый распространенный элемент во Вселенной, составляющий почти три четверти всей материи. Он входит в состав звезд и газовых гигантов.   Есть выражение: «Если хочешь найти жизнь, следуй за водой». Но если учесть, что бактерии могут буквально делать воду из воздуха, можно сказать «Следуй за водородом, и тогда в будущем вполне реально создать комфортные условия жизни за пределами Земли».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Надежда Владимировна Ёркина</cp:lastModifiedBy>
  <cp:revision>18</cp:revision>
  <dcterms:created xsi:type="dcterms:W3CDTF">2023-02-07T21:07:46Z</dcterms:created>
  <dcterms:modified xsi:type="dcterms:W3CDTF">2024-03-27T06:22:01Z</dcterms:modified>
</cp:coreProperties>
</file>